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4" r:id="rId3"/>
    <p:sldId id="281" r:id="rId4"/>
    <p:sldId id="279" r:id="rId5"/>
    <p:sldId id="270" r:id="rId6"/>
    <p:sldId id="285" r:id="rId7"/>
    <p:sldId id="308" r:id="rId8"/>
    <p:sldId id="307" r:id="rId9"/>
    <p:sldId id="268" r:id="rId10"/>
    <p:sldId id="282" r:id="rId11"/>
    <p:sldId id="283" r:id="rId12"/>
    <p:sldId id="284" r:id="rId13"/>
    <p:sldId id="309" r:id="rId14"/>
    <p:sldId id="315" r:id="rId15"/>
    <p:sldId id="317" r:id="rId16"/>
    <p:sldId id="318" r:id="rId17"/>
    <p:sldId id="319" r:id="rId18"/>
    <p:sldId id="297" r:id="rId19"/>
    <p:sldId id="286" r:id="rId20"/>
    <p:sldId id="288" r:id="rId21"/>
    <p:sldId id="289" r:id="rId22"/>
    <p:sldId id="291" r:id="rId23"/>
    <p:sldId id="293" r:id="rId24"/>
    <p:sldId id="292" r:id="rId25"/>
    <p:sldId id="294" r:id="rId26"/>
    <p:sldId id="290" r:id="rId27"/>
    <p:sldId id="295" r:id="rId28"/>
    <p:sldId id="296" r:id="rId29"/>
    <p:sldId id="298" r:id="rId30"/>
    <p:sldId id="312" r:id="rId31"/>
    <p:sldId id="320" r:id="rId32"/>
    <p:sldId id="321" r:id="rId33"/>
    <p:sldId id="299" r:id="rId34"/>
    <p:sldId id="300" r:id="rId35"/>
    <p:sldId id="301" r:id="rId36"/>
    <p:sldId id="313" r:id="rId37"/>
    <p:sldId id="305" r:id="rId38"/>
    <p:sldId id="314" r:id="rId39"/>
    <p:sldId id="271" r:id="rId40"/>
    <p:sldId id="316" r:id="rId41"/>
    <p:sldId id="260" r:id="rId42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FA595B-EE3C-8F4E-961B-A406DE362A6D}">
          <p14:sldIdLst>
            <p14:sldId id="256"/>
            <p14:sldId id="274"/>
            <p14:sldId id="281"/>
            <p14:sldId id="279"/>
            <p14:sldId id="270"/>
            <p14:sldId id="285"/>
            <p14:sldId id="308"/>
            <p14:sldId id="307"/>
            <p14:sldId id="268"/>
          </p14:sldIdLst>
        </p14:section>
        <p14:section name="GitHub" id="{6C15A7DF-BA84-F940-A291-9898246A1856}">
          <p14:sldIdLst>
            <p14:sldId id="282"/>
            <p14:sldId id="283"/>
            <p14:sldId id="284"/>
            <p14:sldId id="309"/>
          </p14:sldIdLst>
        </p14:section>
        <p14:section name="EB IAM" id="{58A568EF-5971-9446-82C8-3609A28ED0C3}">
          <p14:sldIdLst>
            <p14:sldId id="315"/>
            <p14:sldId id="317"/>
            <p14:sldId id="318"/>
            <p14:sldId id="319"/>
          </p14:sldIdLst>
        </p14:section>
        <p14:section name="EC2" id="{B4878EED-FE5B-E642-9958-5ACF799CF66A}">
          <p14:sldIdLst>
            <p14:sldId id="297"/>
            <p14:sldId id="286"/>
            <p14:sldId id="288"/>
            <p14:sldId id="289"/>
            <p14:sldId id="291"/>
            <p14:sldId id="293"/>
            <p14:sldId id="292"/>
          </p14:sldIdLst>
        </p14:section>
        <p14:section name="Jenkins Install" id="{EDAB8ACE-5EED-F843-B472-1FBF23A24AEF}">
          <p14:sldIdLst>
            <p14:sldId id="294"/>
            <p14:sldId id="290"/>
            <p14:sldId id="295"/>
            <p14:sldId id="296"/>
            <p14:sldId id="298"/>
            <p14:sldId id="312"/>
            <p14:sldId id="320"/>
            <p14:sldId id="321"/>
            <p14:sldId id="299"/>
            <p14:sldId id="300"/>
            <p14:sldId id="301"/>
            <p14:sldId id="313"/>
            <p14:sldId id="305"/>
          </p14:sldIdLst>
        </p14:section>
        <p14:section name="Wrapup" id="{20F26B90-722A-CA46-BC29-7C99C960E821}">
          <p14:sldIdLst>
            <p14:sldId id="314"/>
            <p14:sldId id="271"/>
            <p14:sldId id="316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8">
          <p15:clr>
            <a:srgbClr val="A4A3A4"/>
          </p15:clr>
        </p15:guide>
        <p15:guide id="2" pos="3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65"/>
    <a:srgbClr val="2C2C5E"/>
    <a:srgbClr val="2A3676"/>
    <a:srgbClr val="2C2B5B"/>
    <a:srgbClr val="2D2A59"/>
    <a:srgbClr val="2B336F"/>
    <a:srgbClr val="100D2F"/>
    <a:srgbClr val="349C39"/>
    <a:srgbClr val="349B39"/>
    <a:srgbClr val="0E0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63" autoAdjust="0"/>
    <p:restoredTop sz="94622" autoAdjust="0"/>
  </p:normalViewPr>
  <p:slideViewPr>
    <p:cSldViewPr snapToGrid="0">
      <p:cViewPr>
        <p:scale>
          <a:sx n="180" d="100"/>
          <a:sy n="180" d="100"/>
        </p:scale>
        <p:origin x="504" y="1008"/>
      </p:cViewPr>
      <p:guideLst>
        <p:guide orient="horz" pos="208"/>
        <p:guide pos="3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B15E4-8093-B541-9205-FE6E0C368BCB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B5337-DE60-FE46-B25D-E9C56436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1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CAC1D-0014-3042-AD57-BE90BD001168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661DF-343D-BB44-9D97-97D0C81D1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1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661DF-343D-BB44-9D97-97D0C81D1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29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2017-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 userDrawn="1"/>
        </p:nvSpPr>
        <p:spPr>
          <a:xfrm>
            <a:off x="524263" y="4479554"/>
            <a:ext cx="8077870" cy="337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507998" y="4419599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474131" y="3928533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0866" y="4084107"/>
            <a:ext cx="8280400" cy="454025"/>
          </a:xfrm>
          <a:prstGeom prst="rect">
            <a:avLst/>
          </a:prstGeom>
        </p:spPr>
        <p:txBody>
          <a:bodyPr vert="horz"/>
          <a:lstStyle>
            <a:lvl1pPr algn="l">
              <a:defRPr sz="2400" b="1">
                <a:solidFill>
                  <a:srgbClr val="00009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69333" y="4589463"/>
            <a:ext cx="8415338" cy="482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988021" y="3854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79"/>
            <a:ext cx="9144000" cy="386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79927"/>
            <a:ext cx="1049867" cy="5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0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Blank Silhou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6-08 at 5.13.39 PM.png"/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68" y="1820334"/>
            <a:ext cx="1781587" cy="168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1041400"/>
            <a:ext cx="3131820" cy="313182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51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on Plain Silhouett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9335" y="755650"/>
            <a:ext cx="8453966" cy="367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Plain Silhouette Text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51301" y="755650"/>
            <a:ext cx="4572000" cy="367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79919" y="755650"/>
            <a:ext cx="3738031" cy="36576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03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on Plain Silhou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2033"/>
            <a:ext cx="9144000" cy="1071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7766"/>
            <a:ext cx="9144000" cy="389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5170"/>
            <a:ext cx="9144000" cy="3937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0" y="4701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2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Screen Shot 2016-06-08 at 5.13.39 PM.png"/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68" y="1820334"/>
            <a:ext cx="1781587" cy="1689100"/>
          </a:xfrm>
          <a:prstGeom prst="rect">
            <a:avLst/>
          </a:prstGeom>
        </p:spPr>
      </p:pic>
      <p:sp>
        <p:nvSpPr>
          <p:cNvPr id="7" name="Media Placeholder 6"/>
          <p:cNvSpPr>
            <a:spLocks noGrp="1"/>
          </p:cNvSpPr>
          <p:nvPr>
            <p:ph type="media" sz="quarter" idx="10"/>
          </p:nvPr>
        </p:nvSpPr>
        <p:spPr>
          <a:xfrm>
            <a:off x="2336800" y="1695450"/>
            <a:ext cx="3511550" cy="22923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98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26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8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3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02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2017-Title2">
    <p:bg>
      <p:bgPr>
        <a:solidFill>
          <a:srgbClr val="2222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 userDrawn="1"/>
        </p:nvSpPr>
        <p:spPr>
          <a:xfrm>
            <a:off x="524263" y="4479554"/>
            <a:ext cx="8077870" cy="337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507998" y="4419599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474131" y="3928533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66" y="4075640"/>
            <a:ext cx="8280400" cy="454025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" y="4597929"/>
            <a:ext cx="8415338" cy="482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988021" y="3854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98" y="-6163"/>
            <a:ext cx="9144000" cy="386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79927"/>
            <a:ext cx="1049867" cy="5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47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85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3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7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17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95272"/>
            <a:ext cx="9144000" cy="39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8305800" cy="353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4741863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9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pic>
        <p:nvPicPr>
          <p:cNvPr id="5" name="Picture 4" descr="theme-blue-banner-lin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0328"/>
            <a:ext cx="9144000" cy="613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743397"/>
            <a:ext cx="91440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749800"/>
            <a:ext cx="9144000" cy="39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200" y="863600"/>
            <a:ext cx="3852863" cy="33956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208463" y="855663"/>
            <a:ext cx="4206875" cy="340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4800346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45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4216400" cy="353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84688" y="769938"/>
            <a:ext cx="4267200" cy="353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7820"/>
            <a:ext cx="9144000" cy="58568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843646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7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8305800" cy="353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8463"/>
            <a:ext cx="9144000" cy="6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88526"/>
            <a:ext cx="9144000" cy="3937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56100"/>
            <a:ext cx="9144000" cy="7874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77800" y="744538"/>
            <a:ext cx="8348663" cy="355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6946"/>
            <a:ext cx="9144000" cy="389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1533"/>
            <a:ext cx="9144000" cy="3937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94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1500"/>
            <a:ext cx="9144000" cy="70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723"/>
            <a:ext cx="9144000" cy="389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221163"/>
            <a:ext cx="9144000" cy="3937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43455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7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335" y="197908"/>
            <a:ext cx="8255000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800" y="8699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4741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" smtClean="0">
                <a:solidFill>
                  <a:srgbClr val="C0C0C0"/>
                </a:solidFill>
                <a:latin typeface="+mj-lt"/>
              </a:defRPr>
            </a:lvl1pPr>
          </a:lstStyle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58934" y="4741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8161867" y="4741862"/>
            <a:ext cx="338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3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11" r:id="rId3"/>
    <p:sldLayoutId id="2147484019" r:id="rId4"/>
    <p:sldLayoutId id="2147484018" r:id="rId5"/>
    <p:sldLayoutId id="2147484023" r:id="rId6"/>
    <p:sldLayoutId id="2147484010" r:id="rId7"/>
    <p:sldLayoutId id="2147484020" r:id="rId8"/>
    <p:sldLayoutId id="2147484012" r:id="rId9"/>
    <p:sldLayoutId id="2147484009" r:id="rId10"/>
    <p:sldLayoutId id="2147484026" r:id="rId11"/>
    <p:sldLayoutId id="2147484024" r:id="rId12"/>
    <p:sldLayoutId id="2147484025" r:id="rId13"/>
    <p:sldLayoutId id="2147484016" r:id="rId14"/>
    <p:sldLayoutId id="2147484022" r:id="rId15"/>
    <p:sldLayoutId id="2147483990" r:id="rId16"/>
    <p:sldLayoutId id="2147483991" r:id="rId17"/>
    <p:sldLayoutId id="2147483992" r:id="rId18"/>
    <p:sldLayoutId id="2147483993" r:id="rId19"/>
    <p:sldLayoutId id="2147483994" r:id="rId20"/>
    <p:sldLayoutId id="2147483995" r:id="rId21"/>
    <p:sldLayoutId id="2147483996" r:id="rId22"/>
    <p:sldLayoutId id="2147483997" r:id="rId23"/>
    <p:sldLayoutId id="2147483998" r:id="rId24"/>
    <p:sldLayoutId id="2147483999" r:id="rId2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009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000090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000090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0090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000090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00009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5.tiff"/><Relationship Id="rId9" Type="http://schemas.openxmlformats.org/officeDocument/2006/relationships/image" Target="../media/image26.emf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5.tiff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tiff"/><Relationship Id="rId10" Type="http://schemas.openxmlformats.org/officeDocument/2006/relationships/image" Target="../media/image26.emf"/><Relationship Id="rId11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5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tiff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tiff"/><Relationship Id="rId10" Type="http://schemas.openxmlformats.org/officeDocument/2006/relationships/image" Target="../media/image26.emf"/><Relationship Id="rId11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853" y="196645"/>
            <a:ext cx="7563192" cy="1740310"/>
          </a:xfrm>
        </p:spPr>
        <p:txBody>
          <a:bodyPr>
            <a:no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Securing your 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DevOps Toolchain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in the Cloud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2399" y="4129548"/>
            <a:ext cx="8873613" cy="950981"/>
          </a:xfrm>
        </p:spPr>
        <p:txBody>
          <a:bodyPr/>
          <a:lstStyle/>
          <a:p>
            <a:r>
              <a:rPr lang="en-US" smtClean="0"/>
              <a:t>Tony Rice</a:t>
            </a:r>
            <a:endParaRPr lang="en-US" dirty="0"/>
          </a:p>
          <a:p>
            <a:r>
              <a:rPr lang="en-US" dirty="0" smtClean="0"/>
              <a:t>Cisco Security &amp; Trust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app source code from 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github.com/rtphokie/hello-world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49" y="1476908"/>
            <a:ext cx="5142271" cy="271277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779639" y="2713704"/>
            <a:ext cx="1101213" cy="570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flipH="1">
            <a:off x="6819490" y="2713703"/>
            <a:ext cx="991419" cy="570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92850" y="281417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Clone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8360" y="263764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then clone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app running locally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virtualenv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~/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eb-virt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source ~/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eb-virt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/bin/activate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https://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/rtphokie/hello-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world.git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 smtClean="0">
                <a:latin typeface="+mn-lt"/>
                <a:ea typeface="Courier New" charset="0"/>
                <a:cs typeface="Courier New" charset="0"/>
              </a:rPr>
              <a:t>or download </a:t>
            </a:r>
            <a:r>
              <a:rPr lang="en-US" sz="2000" b="1" dirty="0">
                <a:latin typeface="+mn-lt"/>
                <a:ea typeface="Courier New" charset="0"/>
                <a:cs typeface="Courier New" charset="0"/>
              </a:rPr>
              <a:t>from Box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(http://bit.ly/isaca-hello-world)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cd hello-world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sz="2000" b="1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 requirements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 locally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application.py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+mn-lt"/>
                <a:ea typeface="Courier New" charset="0"/>
                <a:cs typeface="Courier New" charset="0"/>
              </a:rPr>
              <a:t>Visit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http://localhost:5000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43"/>
          <a:stretch/>
        </p:blipFill>
        <p:spPr>
          <a:xfrm>
            <a:off x="811571" y="1880420"/>
            <a:ext cx="7442200" cy="2170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9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0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console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will be using</a:t>
            </a:r>
          </a:p>
          <a:p>
            <a:r>
              <a:rPr lang="en-US" dirty="0" smtClean="0"/>
              <a:t>EC2</a:t>
            </a:r>
          </a:p>
          <a:p>
            <a:pPr lvl="1"/>
            <a:r>
              <a:rPr lang="en-US" dirty="0" smtClean="0"/>
              <a:t>Security Groups</a:t>
            </a:r>
          </a:p>
          <a:p>
            <a:pPr lvl="1"/>
            <a:r>
              <a:rPr lang="en-US" dirty="0" smtClean="0"/>
              <a:t>Instances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Elastic Beanstalk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2" y="698551"/>
            <a:ext cx="4074691" cy="371782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362764" y="927001"/>
            <a:ext cx="353961" cy="151416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1640176" y="3319721"/>
            <a:ext cx="353961" cy="208116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>
            <a:off x="362764" y="1290084"/>
            <a:ext cx="650987" cy="120502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0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07" y="825825"/>
            <a:ext cx="9144000" cy="32251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Beanstalk: Provision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 rot="18978238">
            <a:off x="4866968" y="2389239"/>
            <a:ext cx="128802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8978238">
            <a:off x="5814146" y="2478495"/>
            <a:ext cx="187439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2.7 on 64 Bit Linux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264731">
            <a:off x="5134832" y="4016134"/>
            <a:ext cx="128802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68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IAM: Provision EB User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704407"/>
            <a:ext cx="1737437" cy="1136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Left Arrow 6"/>
          <p:cNvSpPr/>
          <p:nvPr/>
        </p:nvSpPr>
        <p:spPr>
          <a:xfrm rot="3020873">
            <a:off x="518509" y="969168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8" y="1403570"/>
            <a:ext cx="3169358" cy="1679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Left Arrow 8"/>
          <p:cNvSpPr/>
          <p:nvPr/>
        </p:nvSpPr>
        <p:spPr>
          <a:xfrm rot="3020873">
            <a:off x="2187822" y="2649040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3020873">
            <a:off x="2630165" y="1949071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231" y="929290"/>
            <a:ext cx="3400022" cy="2570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/>
          <p:cNvSpPr/>
          <p:nvPr/>
        </p:nvSpPr>
        <p:spPr>
          <a:xfrm>
            <a:off x="4137231" y="523306"/>
            <a:ext cx="3498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166BB"/>
                </a:solidFill>
                <a:latin typeface="Helvetica Neue" charset="0"/>
              </a:rPr>
              <a:t>AWSElasticBeanstalkFullAccess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1" t="53311" r="13627" b="15839"/>
          <a:stretch/>
        </p:blipFill>
        <p:spPr>
          <a:xfrm>
            <a:off x="6449188" y="3301397"/>
            <a:ext cx="1906772" cy="39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Left Arrow 13"/>
          <p:cNvSpPr/>
          <p:nvPr/>
        </p:nvSpPr>
        <p:spPr>
          <a:xfrm rot="3020873">
            <a:off x="5526402" y="3062049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 rot="18260754">
            <a:off x="7650694" y="3057604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t="15478" r="10008" b="21800"/>
          <a:stretch/>
        </p:blipFill>
        <p:spPr>
          <a:xfrm>
            <a:off x="6449188" y="3898642"/>
            <a:ext cx="2550562" cy="439442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 rot="18260754">
            <a:off x="8203629" y="3654849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0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EC2: security group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9" y="720777"/>
            <a:ext cx="6489378" cy="3493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251586" y="1170039"/>
            <a:ext cx="2664542" cy="422787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7897" y="2487561"/>
            <a:ext cx="813897" cy="204741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14230245">
            <a:off x="6223820" y="3480619"/>
            <a:ext cx="501445" cy="25563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0641" y="126966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Add access to port 22</a:t>
            </a:r>
            <a:endParaRPr lang="en-US" dirty="0" smtClean="0"/>
          </a:p>
          <a:p>
            <a:r>
              <a:rPr lang="en-US" dirty="0" smtClean="0"/>
              <a:t>While you are creating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21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EC2: launch EC2 instance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225" y="750274"/>
            <a:ext cx="5543755" cy="3387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1553497" y="3538357"/>
            <a:ext cx="2143432" cy="5997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305800" cy="353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already have these established, </a:t>
            </a:r>
            <a:br>
              <a:rPr lang="en-US" dirty="0" smtClean="0"/>
            </a:br>
            <a:r>
              <a:rPr lang="en-US" dirty="0" smtClean="0"/>
              <a:t>please take care of this now</a:t>
            </a:r>
          </a:p>
          <a:p>
            <a:pPr marL="0" indent="0" algn="ctr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Amazon AWS account (free tier is fine)</a:t>
            </a:r>
          </a:p>
          <a:p>
            <a:pPr lvl="1"/>
            <a:r>
              <a:rPr lang="en-US" dirty="0" err="1" smtClean="0"/>
              <a:t>aws.amazon.com</a:t>
            </a:r>
            <a:r>
              <a:rPr lang="en-US" dirty="0" smtClean="0"/>
              <a:t>/free</a:t>
            </a:r>
            <a:r>
              <a:rPr lang="en-US" dirty="0"/>
              <a:t>‎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Github.com</a:t>
            </a:r>
            <a:r>
              <a:rPr lang="en-US" dirty="0" smtClean="0"/>
              <a:t> account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4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99" y="1406013"/>
            <a:ext cx="4364119" cy="3059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Left Arrow 5"/>
          <p:cNvSpPr/>
          <p:nvPr/>
        </p:nvSpPr>
        <p:spPr>
          <a:xfrm rot="2701927">
            <a:off x="8225028" y="2567946"/>
            <a:ext cx="398612" cy="26557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9335" y="706267"/>
            <a:ext cx="5818436" cy="320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009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9" y="1080615"/>
            <a:ext cx="3907445" cy="238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ight Arrow 8"/>
          <p:cNvSpPr/>
          <p:nvPr/>
        </p:nvSpPr>
        <p:spPr>
          <a:xfrm rot="18922919">
            <a:off x="752619" y="3440815"/>
            <a:ext cx="884169" cy="422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AWS: </a:t>
            </a:r>
            <a:r>
              <a:rPr lang="en-US" dirty="0"/>
              <a:t>launch EC2 </a:t>
            </a:r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29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a free tier eligible instance type, launch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766916"/>
            <a:ext cx="5441610" cy="2720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Left Arrow 3"/>
          <p:cNvSpPr/>
          <p:nvPr/>
        </p:nvSpPr>
        <p:spPr>
          <a:xfrm rot="18993567">
            <a:off x="3313470" y="2490666"/>
            <a:ext cx="1268361" cy="53094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20" y="2127318"/>
            <a:ext cx="3993201" cy="222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 rot="1814965">
            <a:off x="5301349" y="2362799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814965">
            <a:off x="6502443" y="2991022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814965">
            <a:off x="7778737" y="3889634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8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229" y="1896723"/>
            <a:ext cx="5373126" cy="23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key pair &amp; launch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6" y="757084"/>
            <a:ext cx="4274846" cy="3187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 rot="19411237">
            <a:off x="2919920" y="3889318"/>
            <a:ext cx="619432" cy="3214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8" t="46805" r="22425" b="48366"/>
          <a:stretch/>
        </p:blipFill>
        <p:spPr>
          <a:xfrm>
            <a:off x="4640806" y="791742"/>
            <a:ext cx="4109925" cy="482585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14712780">
            <a:off x="6222533" y="1961386"/>
            <a:ext cx="1812813" cy="33465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7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r>
              <a:rPr lang="en-US" dirty="0" smtClean="0"/>
              <a:t> shortcut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296" y="651933"/>
            <a:ext cx="8318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host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isaca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User ec2-user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Hostname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34.215.204.5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IdentityFile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/Users/trice/Downloads/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ISACA_workshop.pem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89" y="2202426"/>
            <a:ext cx="9098695" cy="19851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yum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update</a:t>
            </a:r>
            <a:b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Loaded plugins: priorities, update-motd, upgrade-helper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amzn-main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| 2.1 kB  00:00:00     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amzn-updates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| 2.5 kB  00:00:00     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Resolving Dependencies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--&gt; Running transaction check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---&gt; Package amazon-ssm-agent.x86_64 0:2.1.4.0-1.amzn1 will be </a:t>
            </a:r>
            <a:r>
              <a:rPr lang="is-IS" sz="105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updated</a:t>
            </a:r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52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3793" y="651933"/>
            <a:ext cx="8367252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chmod</a:t>
            </a:r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600 ~/Downloads/</a:t>
            </a:r>
            <a:r>
              <a:rPr lang="en-US" sz="16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ISACA_workshop.pem</a:t>
            </a:r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~/Downloads/</a:t>
            </a:r>
            <a:r>
              <a:rPr lang="en-US" sz="1600" dirty="0" err="1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ISACA_workshop.pem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ec2-user@34.215.204.5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Warning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 No 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xauth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data; using fake authentication data for X11 forwarding.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X11 forwarding request failed on channel 0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    __|  __|_  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    _|  (     /   Amazon Linux AMI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    ___|\___|___|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aws.amazon.com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/amazon-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linux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ami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/2017.09-release-notes/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 packages needed for security; 5 packages available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"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yum update" to apply all updates.</a:t>
            </a:r>
          </a:p>
        </p:txBody>
      </p:sp>
    </p:spTree>
    <p:extLst>
      <p:ext uri="{BB962C8B-B14F-4D97-AF65-F5344CB8AC3E}">
        <p14:creationId xmlns:p14="http://schemas.microsoft.com/office/powerpoint/2010/main" val="105467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9116" b="15890"/>
          <a:stretch/>
        </p:blipFill>
        <p:spPr>
          <a:xfrm>
            <a:off x="506976" y="983226"/>
            <a:ext cx="8130048" cy="33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installation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335" y="943896"/>
            <a:ext cx="86425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yum </a:t>
            </a:r>
            <a:r>
              <a:rPr lang="en-US" dirty="0" smtClean="0"/>
              <a:t>update </a:t>
            </a:r>
            <a:r>
              <a:rPr lang="mr-IN" dirty="0" smtClean="0"/>
              <a:t>–</a:t>
            </a:r>
            <a:r>
              <a:rPr lang="en-US" dirty="0" smtClean="0"/>
              <a:t>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</a:t>
            </a:r>
            <a:r>
              <a:rPr lang="en-US" dirty="0" smtClean="0"/>
              <a:t>install -y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wget</a:t>
            </a:r>
            <a:r>
              <a:rPr lang="en-US" dirty="0"/>
              <a:t> -O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yum.repos.d</a:t>
            </a:r>
            <a:r>
              <a:rPr lang="en-US" dirty="0" smtClean="0"/>
              <a:t>/</a:t>
            </a:r>
            <a:r>
              <a:rPr lang="en-US" dirty="0" err="1" smtClean="0"/>
              <a:t>jenkins.repo</a:t>
            </a:r>
            <a:r>
              <a:rPr lang="en-US" dirty="0" smtClean="0"/>
              <a:t> \ </a:t>
            </a:r>
            <a:br>
              <a:rPr lang="en-US" dirty="0" smtClean="0"/>
            </a:br>
            <a:r>
              <a:rPr lang="en-US" dirty="0" smtClean="0"/>
              <a:t>   http</a:t>
            </a:r>
            <a:r>
              <a:rPr lang="en-US" dirty="0"/>
              <a:t>://</a:t>
            </a:r>
            <a:r>
              <a:rPr lang="en-US" dirty="0" err="1" smtClean="0"/>
              <a:t>pkg.jenkins-ci.org</a:t>
            </a:r>
            <a:r>
              <a:rPr lang="en-US" dirty="0" smtClean="0"/>
              <a:t>/</a:t>
            </a:r>
            <a:r>
              <a:rPr lang="en-US" dirty="0" err="1" smtClean="0"/>
              <a:t>redhat</a:t>
            </a:r>
            <a:r>
              <a:rPr lang="en-US" dirty="0" smtClean="0"/>
              <a:t>/</a:t>
            </a:r>
            <a:r>
              <a:rPr lang="en-US" dirty="0" err="1" smtClean="0"/>
              <a:t>jenkins.repo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rpm --import https://</a:t>
            </a:r>
            <a:r>
              <a:rPr lang="en-US" dirty="0" err="1" smtClean="0"/>
              <a:t>pkg.jenkins.io</a:t>
            </a:r>
            <a:r>
              <a:rPr lang="en-US" dirty="0" smtClean="0"/>
              <a:t>/</a:t>
            </a:r>
            <a:r>
              <a:rPr lang="en-US" dirty="0" err="1" smtClean="0"/>
              <a:t>redhat</a:t>
            </a:r>
            <a:r>
              <a:rPr lang="en-US" dirty="0" smtClean="0"/>
              <a:t>/</a:t>
            </a:r>
            <a:r>
              <a:rPr lang="en-US" dirty="0" err="1" smtClean="0"/>
              <a:t>jenkins.io.key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mr-IN" dirty="0" smtClean="0"/>
              <a:t>–</a:t>
            </a:r>
            <a:r>
              <a:rPr lang="en-US" dirty="0" smtClean="0"/>
              <a:t>y </a:t>
            </a:r>
            <a:r>
              <a:rPr lang="en-US" dirty="0" err="1" smtClean="0"/>
              <a:t>jenkins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$ </a:t>
            </a:r>
            <a:r>
              <a:rPr lang="is-IS" dirty="0" smtClean="0"/>
              <a:t>sudo </a:t>
            </a:r>
            <a:r>
              <a:rPr lang="is-IS" dirty="0"/>
              <a:t>service jenkins start</a:t>
            </a:r>
          </a:p>
          <a:p>
            <a:r>
              <a:rPr lang="is-IS" dirty="0"/>
              <a:t>Starting Jenkins                                         </a:t>
            </a:r>
            <a:r>
              <a:rPr lang="is-IS" dirty="0">
                <a:solidFill>
                  <a:srgbClr val="00B050"/>
                </a:solidFill>
              </a:rPr>
              <a:t>  [  OK  ]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0619" y="4748408"/>
            <a:ext cx="78215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95000"/>
                  </a:schemeClr>
                </a:solidFill>
              </a:rPr>
              <a:t>https://d0.awsstatic.com/Projects/P5505030/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aws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project_Jenkins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-build-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server.pdf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14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get Java8 errors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639" y="855406"/>
            <a:ext cx="8701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service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jenkins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start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Starting Jenkins Jenkins requires Java8 or later, but you are running 1.7.0_151-mockbuild_2017_08_09_21_42-b00 from 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/lib/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jvm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/java-1.7.0-openjdk-1.7.0.151.x86_64/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jre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java.lang.UnsupportedClassVersionError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: 51.0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at 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Main.main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(Main.java:124)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yum </a:t>
            </a:r>
            <a:r>
              <a:rPr lang="mr-IN" sz="16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y install java-1.8.0 </a:t>
            </a:r>
          </a:p>
          <a:p>
            <a:pPr fontAlgn="base"/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yum </a:t>
            </a:r>
            <a:r>
              <a:rPr lang="mr-IN" sz="16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y remove java-1.7.0-openjdk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sudo </a:t>
            </a: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service jenkins start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Starting Jenkins                                          </a:t>
            </a:r>
            <a:r>
              <a:rPr lang="is-I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[  OK  ]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8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Login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9335" y="1229421"/>
            <a:ext cx="86502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4F4F4"/>
                </a:solidFill>
                <a:latin typeface="Monaco" charset="0"/>
              </a:rPr>
              <a:t>$ </a:t>
            </a:r>
            <a:r>
              <a:rPr lang="en-US" dirty="0" err="1" smtClean="0">
                <a:solidFill>
                  <a:srgbClr val="F4F4F4"/>
                </a:solidFill>
                <a:latin typeface="Monaco" charset="0"/>
              </a:rPr>
              <a:t>sudo</a:t>
            </a:r>
            <a:r>
              <a:rPr lang="en-US" dirty="0" smtClean="0">
                <a:solidFill>
                  <a:srgbClr val="F4F4F4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cat 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var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/lib/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jenkins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/secrets/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initialAdminPassword</a:t>
            </a:r>
            <a:endParaRPr lang="en-US" dirty="0">
              <a:solidFill>
                <a:srgbClr val="F4F4F4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F4F4F4"/>
                </a:solidFill>
                <a:latin typeface="Monaco" charset="0"/>
              </a:rPr>
              <a:t>somestring</a:t>
            </a:r>
            <a:endParaRPr lang="en-US" dirty="0">
              <a:solidFill>
                <a:srgbClr val="F4F4F4"/>
              </a:solidFill>
              <a:effectLst/>
              <a:latin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78658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EC2 Linux prompt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6" y="2275366"/>
            <a:ext cx="3784069" cy="2143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814083" y="194926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i="1" dirty="0" smtClean="0"/>
              <a:t>publicip</a:t>
            </a:r>
            <a:r>
              <a:rPr lang="en-US" dirty="0" smtClean="0"/>
              <a:t>:8080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11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Plugins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1727934"/>
            <a:ext cx="4392833" cy="2523833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2920181" y="3303641"/>
            <a:ext cx="1219200" cy="2753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86634" y="1394089"/>
            <a:ext cx="3824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Install these plugins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AWS Elastic Beanstalk Deployment Plugin </a:t>
            </a:r>
            <a:r>
              <a:rPr lang="en-US" dirty="0" smtClean="0"/>
              <a:t>(not Publisher)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GitHub 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8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Prep (for local testing)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Install Python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/>
              <a:t>https://www.python.org/downloads</a:t>
            </a:r>
            <a:r>
              <a:rPr lang="en-US" sz="1800" dirty="0" smtClean="0"/>
              <a:t>/</a:t>
            </a:r>
          </a:p>
          <a:p>
            <a:r>
              <a:rPr lang="en-US" dirty="0"/>
              <a:t>Install PIP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https://</a:t>
            </a:r>
            <a:r>
              <a:rPr lang="en-US" sz="1800" dirty="0" err="1"/>
              <a:t>pip.pypa.io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pip install &lt;module&gt;</a:t>
            </a:r>
          </a:p>
          <a:p>
            <a:r>
              <a:rPr lang="en-US" dirty="0" err="1" smtClean="0"/>
              <a:t>virtualenv</a:t>
            </a:r>
            <a:endParaRPr lang="en-US" dirty="0"/>
          </a:p>
          <a:p>
            <a:r>
              <a:rPr lang="en-US" dirty="0" smtClean="0"/>
              <a:t>pip </a:t>
            </a:r>
            <a:r>
              <a:rPr lang="en-US" dirty="0"/>
              <a:t>install flask==</a:t>
            </a:r>
            <a:r>
              <a:rPr lang="en-US" dirty="0"/>
              <a:t>0.10.1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60" y="3735935"/>
            <a:ext cx="371233" cy="445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735934"/>
            <a:ext cx="278212" cy="3894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93096" y="4170116"/>
            <a:ext cx="460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EC2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7337541" y="4124256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Elastic </a:t>
            </a:r>
          </a:p>
          <a:p>
            <a:pPr algn="ctr"/>
            <a:r>
              <a:rPr lang="en-US" sz="1100" dirty="0" smtClean="0"/>
              <a:t>Beanstalk</a:t>
            </a:r>
            <a:endParaRPr lang="en-US" sz="11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18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build 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826386"/>
            <a:ext cx="2948763" cy="854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204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key pair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Login to EC2 instance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su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jenkins</a:t>
            </a:r>
            <a:endParaRPr lang="en-US" dirty="0" smtClean="0"/>
          </a:p>
          <a:p>
            <a:r>
              <a:rPr lang="en-US" dirty="0" err="1"/>
              <a:t>ssh-keygen</a:t>
            </a:r>
            <a:r>
              <a:rPr lang="en-US" dirty="0"/>
              <a:t> -t </a:t>
            </a:r>
            <a:r>
              <a:rPr lang="en-US" dirty="0" err="1" smtClean="0"/>
              <a:t>rsa</a:t>
            </a:r>
            <a:endParaRPr lang="en-US" dirty="0" smtClean="0"/>
          </a:p>
          <a:p>
            <a:r>
              <a:rPr lang="en-US" dirty="0" smtClean="0"/>
              <a:t>Public and private </a:t>
            </a:r>
            <a:r>
              <a:rPr lang="en-US" dirty="0" err="1" smtClean="0"/>
              <a:t>is_rsa</a:t>
            </a:r>
            <a:r>
              <a:rPr lang="en-US" dirty="0" smtClean="0"/>
              <a:t> files are in ~</a:t>
            </a:r>
            <a:r>
              <a:rPr lang="en-US" dirty="0" err="1" smtClean="0"/>
              <a:t>jenkins</a:t>
            </a:r>
            <a:r>
              <a:rPr lang="en-US" dirty="0" smtClean="0"/>
              <a:t>/.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90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58" y="2097259"/>
            <a:ext cx="3913239" cy="2682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: Deploy key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2241753"/>
            <a:ext cx="3888736" cy="242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69335" y="172792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6966" y="165909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9224730">
            <a:off x="1136947" y="1730084"/>
            <a:ext cx="3007438" cy="72074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key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3355" y="-92423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3064337">
            <a:off x="3655973" y="2137857"/>
            <a:ext cx="3299418" cy="6168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Key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380" y="990055"/>
            <a:ext cx="7890387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100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ssh-keygen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00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-t </a:t>
            </a:r>
            <a:r>
              <a:rPr lang="en-US" sz="1100" dirty="0" err="1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rsa</a:t>
            </a:r>
            <a:r>
              <a:rPr lang="en-US" sz="1100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C ‘</a:t>
            </a:r>
            <a:r>
              <a:rPr lang="en-US" sz="1100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trice@cisco.com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’</a:t>
            </a:r>
            <a:endParaRPr lang="en-US" sz="1100" dirty="0">
              <a:solidFill>
                <a:srgbClr val="F4F4F4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615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Public Key to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0244" y="855662"/>
            <a:ext cx="4453756" cy="3403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Settings &gt;&gt;</a:t>
            </a:r>
            <a:r>
              <a:rPr lang="en-US" sz="2000" dirty="0"/>
              <a:t> </a:t>
            </a:r>
            <a:r>
              <a:rPr lang="en-US" sz="2000" dirty="0" smtClean="0"/>
              <a:t>Deploy keys</a:t>
            </a:r>
          </a:p>
          <a:p>
            <a:r>
              <a:rPr lang="en-US" sz="2000" dirty="0" smtClean="0"/>
              <a:t>Click Add Deploy Key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enter public key</a:t>
            </a:r>
            <a:br>
              <a:rPr lang="en-US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enter a title</a:t>
            </a: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9" y="1101211"/>
            <a:ext cx="3888736" cy="242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1371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Private Key to Jenkins Job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0244" y="855662"/>
            <a:ext cx="4453756" cy="3403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New Freestyle Job</a:t>
            </a:r>
          </a:p>
          <a:p>
            <a:r>
              <a:rPr lang="en-US" sz="2000" dirty="0" smtClean="0"/>
              <a:t>Source Code </a:t>
            </a:r>
            <a:r>
              <a:rPr lang="en-US" sz="2000" dirty="0" err="1" smtClean="0"/>
              <a:t>Mgmt</a:t>
            </a:r>
            <a:r>
              <a:rPr lang="en-US" sz="2000" dirty="0" smtClean="0"/>
              <a:t>-&gt;</a:t>
            </a:r>
            <a:r>
              <a:rPr lang="en-US" sz="2000" dirty="0" err="1" smtClean="0"/>
              <a:t>Git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url</a:t>
            </a:r>
            <a:r>
              <a:rPr lang="en-US" sz="2000" dirty="0"/>
              <a:t>: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github.com/rtphokie/hello-world.git</a:t>
            </a:r>
          </a:p>
          <a:p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Click add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SSH with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enter userid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enter Private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click add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1038506"/>
            <a:ext cx="4431238" cy="3037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5417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73" y="1969571"/>
            <a:ext cx="263904" cy="33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2008672" y="2402066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50" y="2786190"/>
            <a:ext cx="495256" cy="403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deploy to EB post 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8" y="786581"/>
            <a:ext cx="5492884" cy="3373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3540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Artifact Management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062"/>
            <a:ext cx="2328672" cy="1203494"/>
          </a:xfrm>
          <a:prstGeom prst="rect">
            <a:avLst/>
          </a:prstGeom>
        </p:spPr>
      </p:pic>
      <p:sp>
        <p:nvSpPr>
          <p:cNvPr id="30" name="Round Diagonal Corner Rectangle 29"/>
          <p:cNvSpPr/>
          <p:nvPr/>
        </p:nvSpPr>
        <p:spPr>
          <a:xfrm>
            <a:off x="2942329" y="1663590"/>
            <a:ext cx="5690394" cy="2090006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/>
          <p:cNvSpPr/>
          <p:nvPr/>
        </p:nvSpPr>
        <p:spPr>
          <a:xfrm>
            <a:off x="3046013" y="1832162"/>
            <a:ext cx="1953732" cy="178686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207" y="2166203"/>
            <a:ext cx="414650" cy="444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207" y="2725593"/>
            <a:ext cx="414650" cy="444470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4033857" y="2323217"/>
            <a:ext cx="2861125" cy="169520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Deploy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07" y="2176136"/>
            <a:ext cx="245718" cy="460342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21287531">
            <a:off x="4002458" y="2776547"/>
            <a:ext cx="533013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85" y="2265358"/>
            <a:ext cx="200866" cy="266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633" y="2752882"/>
            <a:ext cx="376955" cy="317478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1612616" y="2605614"/>
            <a:ext cx="2002704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95" y="2907816"/>
            <a:ext cx="376955" cy="3174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760" y="3362750"/>
            <a:ext cx="672575" cy="2604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97854" y="1372174"/>
            <a:ext cx="1165437" cy="50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18770" y="1349169"/>
            <a:ext cx="706680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70894" y="108412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Production</a:t>
            </a:r>
          </a:p>
          <a:p>
            <a:pPr algn="ctr"/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46954" y="1358999"/>
            <a:ext cx="530986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62" y="2733835"/>
            <a:ext cx="302455" cy="43260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31554" y="3714917"/>
            <a:ext cx="687159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72" y="3684963"/>
            <a:ext cx="282557" cy="3504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82" y="3619024"/>
            <a:ext cx="211756" cy="30642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10" y="3673603"/>
            <a:ext cx="174116" cy="3409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83445" y="4094024"/>
            <a:ext cx="350412" cy="20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EC2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5307684" y="4015187"/>
            <a:ext cx="330890" cy="20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IAM</a:t>
            </a:r>
            <a:endParaRPr 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6694493" y="3924528"/>
            <a:ext cx="612734" cy="3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Elastic </a:t>
            </a:r>
          </a:p>
          <a:p>
            <a:pPr algn="ctr"/>
            <a:r>
              <a:rPr lang="en-US" sz="1100" dirty="0" smtClean="0"/>
              <a:t>Beanstalk</a:t>
            </a:r>
            <a:endParaRPr lang="en-US" sz="1100" dirty="0"/>
          </a:p>
        </p:txBody>
      </p:sp>
      <p:sp>
        <p:nvSpPr>
          <p:cNvPr id="72" name="Left-Right Arrow 71"/>
          <p:cNvSpPr/>
          <p:nvPr/>
        </p:nvSpPr>
        <p:spPr>
          <a:xfrm rot="21287531">
            <a:off x="4869564" y="2585825"/>
            <a:ext cx="2101988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26" y="3075897"/>
            <a:ext cx="376955" cy="31747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40" y="2611410"/>
            <a:ext cx="414650" cy="4444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7549" y="2666697"/>
            <a:ext cx="299269" cy="33389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176251" y="1355489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17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AWS bills based on running and stopped instances. To avoid unexpected bills: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Shutdown your EC2 instances and Elastic Beanstalk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Terminate them ASAP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5" y="863600"/>
            <a:ext cx="3129592" cy="34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Senior Information Security Engineer</a:t>
            </a:r>
          </a:p>
          <a:p>
            <a:pPr marL="0" indent="0">
              <a:buNone/>
            </a:pPr>
            <a:r>
              <a:rPr lang="en-US" dirty="0" smtClean="0"/>
              <a:t>Cisco Security &amp; Trust Organization</a:t>
            </a:r>
          </a:p>
          <a:p>
            <a:pPr marL="0" indent="0">
              <a:buNone/>
            </a:pPr>
            <a:r>
              <a:rPr lang="en-US" dirty="0" smtClean="0"/>
              <a:t>Research Triangle Park, North Carolina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3293911"/>
            <a:ext cx="4530484" cy="1338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780" y="3459720"/>
            <a:ext cx="3004574" cy="10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more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aws.amazon.com</a:t>
            </a:r>
            <a:r>
              <a:rPr lang="en-US" sz="1000" dirty="0"/>
              <a:t>/blogs/</a:t>
            </a:r>
            <a:r>
              <a:rPr lang="en-US" sz="1000" dirty="0" err="1"/>
              <a:t>devops</a:t>
            </a:r>
            <a:r>
              <a:rPr lang="en-US" sz="1000" dirty="0"/>
              <a:t>/building-continuous-deployment-on-aws-with-aws-codepipeline-jenkins-and-aws-elastic-beanstalk/</a:t>
            </a:r>
          </a:p>
        </p:txBody>
      </p:sp>
    </p:spTree>
    <p:extLst>
      <p:ext uri="{BB962C8B-B14F-4D97-AF65-F5344CB8AC3E}">
        <p14:creationId xmlns:p14="http://schemas.microsoft.com/office/powerpoint/2010/main" val="1923929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82" y="2930584"/>
            <a:ext cx="1026696" cy="7685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2982" y="492407"/>
            <a:ext cx="7496127" cy="1443083"/>
            <a:chOff x="626132" y="1863393"/>
            <a:chExt cx="7496127" cy="1443083"/>
          </a:xfrm>
          <a:solidFill>
            <a:schemeClr val="tx2"/>
          </a:solidFill>
        </p:grpSpPr>
        <p:sp>
          <p:nvSpPr>
            <p:cNvPr id="5" name="TextBox 4"/>
            <p:cNvSpPr txBox="1"/>
            <p:nvPr/>
          </p:nvSpPr>
          <p:spPr>
            <a:xfrm>
              <a:off x="626132" y="2300016"/>
              <a:ext cx="2621198" cy="646315"/>
            </a:xfrm>
            <a:prstGeom prst="rect">
              <a:avLst/>
            </a:prstGeom>
            <a:noFill/>
          </p:spPr>
          <p:txBody>
            <a:bodyPr wrap="none" lIns="91424" tIns="45712" rIns="91424" bIns="45712" rtlCol="0">
              <a:spAutoFit/>
            </a:bodyPr>
            <a:lstStyle/>
            <a:p>
              <a:r>
                <a:rPr lang="en-US" sz="3600" b="1" dirty="0" smtClean="0">
                  <a:solidFill>
                    <a:schemeClr val="tx2"/>
                  </a:solidFill>
                  <a:latin typeface="+mj-lt"/>
                </a:rPr>
                <a:t>Thank you.</a:t>
              </a:r>
              <a:endParaRPr lang="en-US" sz="36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 userDrawn="1"/>
          </p:nvSpPr>
          <p:spPr bwMode="black">
            <a:xfrm>
              <a:off x="6286242" y="2851177"/>
              <a:ext cx="116616" cy="44182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black">
            <a:xfrm>
              <a:off x="6965595" y="2840179"/>
              <a:ext cx="337642" cy="466297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5798084" y="2840179"/>
              <a:ext cx="337642" cy="466297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black">
            <a:xfrm>
              <a:off x="7425276" y="2840179"/>
              <a:ext cx="463750" cy="466297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6553371" y="2840179"/>
              <a:ext cx="302387" cy="466297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5566212" y="2225010"/>
              <a:ext cx="109835" cy="227032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5874021" y="2072754"/>
              <a:ext cx="109835" cy="379291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black">
            <a:xfrm>
              <a:off x="6176411" y="1863396"/>
              <a:ext cx="109835" cy="698767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black">
            <a:xfrm>
              <a:off x="6484220" y="2072752"/>
              <a:ext cx="109835" cy="379292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black">
            <a:xfrm>
              <a:off x="6785247" y="2225012"/>
              <a:ext cx="116616" cy="22703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black">
            <a:xfrm>
              <a:off x="7093060" y="2072751"/>
              <a:ext cx="111191" cy="37929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7400872" y="1863393"/>
              <a:ext cx="111191" cy="69876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7703257" y="2072751"/>
              <a:ext cx="111191" cy="37929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011068" y="2225012"/>
              <a:ext cx="111191" cy="22703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4717706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982" y="1944829"/>
            <a:ext cx="3866732" cy="175431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sz="3600" b="1" dirty="0" err="1" smtClean="0">
                <a:solidFill>
                  <a:schemeClr val="tx2"/>
                </a:solidFill>
                <a:latin typeface="+mj-lt"/>
              </a:rPr>
              <a:t>trice@cisco.com</a:t>
            </a:r>
            <a:endParaRPr lang="en-US" sz="3600" b="1" dirty="0" smtClean="0">
              <a:solidFill>
                <a:schemeClr val="tx2"/>
              </a:solidFill>
              <a:latin typeface="+mj-lt"/>
            </a:endParaRPr>
          </a:p>
          <a:p>
            <a:endParaRPr lang="en-US" sz="3600" b="1" dirty="0" smtClean="0">
              <a:solidFill>
                <a:schemeClr val="tx2"/>
              </a:solidFill>
              <a:latin typeface="+mj-lt"/>
            </a:endParaRPr>
          </a:p>
          <a:p>
            <a:r>
              <a:rPr lang="en-US" sz="3600" b="1" dirty="0" smtClean="0">
                <a:solidFill>
                  <a:schemeClr val="tx2"/>
                </a:solidFill>
                <a:latin typeface="+mj-lt"/>
              </a:rPr>
              <a:t>      @rtphokie</a:t>
            </a:r>
            <a:endParaRPr lang="en-US" sz="36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499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workshop we will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305800" cy="3530600"/>
          </a:xfrm>
        </p:spPr>
        <p:txBody>
          <a:bodyPr>
            <a:normAutofit/>
          </a:bodyPr>
          <a:lstStyle/>
          <a:p>
            <a:r>
              <a:rPr lang="en-US" dirty="0" smtClean="0"/>
              <a:t>Establish </a:t>
            </a:r>
            <a:r>
              <a:rPr lang="en-US" dirty="0" smtClean="0"/>
              <a:t>a source code repository (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</a:p>
          <a:p>
            <a:r>
              <a:rPr lang="en-US" dirty="0" smtClean="0"/>
              <a:t>Bring up a centralized build server (Jenkins)</a:t>
            </a:r>
          </a:p>
          <a:p>
            <a:r>
              <a:rPr lang="en-US" dirty="0" smtClean="0"/>
              <a:t>Deploy a simple </a:t>
            </a:r>
            <a:r>
              <a:rPr lang="en-US" dirty="0" smtClean="0"/>
              <a:t>micro service</a:t>
            </a:r>
            <a:r>
              <a:rPr lang="en-US" dirty="0" smtClean="0"/>
              <a:t> </a:t>
            </a:r>
            <a:r>
              <a:rPr lang="en-US" dirty="0" smtClean="0"/>
              <a:t>into the </a:t>
            </a:r>
            <a:r>
              <a:rPr lang="en-US" dirty="0" err="1" smtClean="0"/>
              <a:t>serverless</a:t>
            </a:r>
            <a:r>
              <a:rPr lang="en-US" dirty="0" smtClean="0"/>
              <a:t> cloud </a:t>
            </a:r>
            <a:r>
              <a:rPr lang="en-US" dirty="0" smtClean="0"/>
              <a:t>(Elastic Beanstalk)</a:t>
            </a:r>
            <a:endParaRPr lang="en-US" dirty="0" smtClean="0"/>
          </a:p>
          <a:p>
            <a:r>
              <a:rPr lang="en-US" dirty="0" smtClean="0"/>
              <a:t>Form them into a continuous integration toolchain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securely by storing credentials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7379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/ Continuous Delivery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329"/>
            <a:ext cx="9144000" cy="33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1843537"/>
            <a:ext cx="544781" cy="564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5189776" y="1963623"/>
            <a:ext cx="2695464" cy="294967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Deploy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sp>
        <p:nvSpPr>
          <p:cNvPr id="22" name="Left-Right Arrow 21"/>
          <p:cNvSpPr/>
          <p:nvPr/>
        </p:nvSpPr>
        <p:spPr>
          <a:xfrm rot="20836926">
            <a:off x="5173889" y="2421763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73" y="1969571"/>
            <a:ext cx="263904" cy="33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2008672" y="2402066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50" y="2786190"/>
            <a:ext cx="495256" cy="403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workshop </a:t>
            </a:r>
            <a:r>
              <a:rPr lang="en-US" dirty="0" smtClean="0"/>
              <a:t>is not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305800" cy="3530600"/>
          </a:xfrm>
        </p:spPr>
        <p:txBody>
          <a:bodyPr>
            <a:normAutofit/>
          </a:bodyPr>
          <a:lstStyle/>
          <a:p>
            <a:r>
              <a:rPr lang="en-US" dirty="0" smtClean="0"/>
              <a:t>An endorsement of GitHub, Jenkins, any AWS service or anything else used here.  These are convenient examples, nothing more, nothing less.</a:t>
            </a:r>
          </a:p>
          <a:p>
            <a:r>
              <a:rPr lang="en-US" dirty="0" smtClean="0"/>
              <a:t>Leave anyone behind</a:t>
            </a:r>
            <a:r>
              <a:rPr lang="mr-IN" dirty="0" smtClean="0"/>
              <a:t>…</a:t>
            </a:r>
            <a:r>
              <a:rPr lang="en-US" dirty="0" smtClean="0"/>
              <a:t> at least we’ll try our hardest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7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1-1:30 overview / AWS and </a:t>
            </a:r>
            <a:r>
              <a:rPr lang="en-US" dirty="0" err="1" smtClean="0"/>
              <a:t>Git</a:t>
            </a:r>
            <a:r>
              <a:rPr lang="en-US" dirty="0" smtClean="0"/>
              <a:t> prerequisites</a:t>
            </a:r>
            <a:endParaRPr lang="en-US" dirty="0" smtClean="0"/>
          </a:p>
          <a:p>
            <a:r>
              <a:rPr lang="en-US" dirty="0" smtClean="0"/>
              <a:t>1:30-1:45 Fork </a:t>
            </a:r>
            <a:r>
              <a:rPr lang="en-US" dirty="0" smtClean="0"/>
              <a:t>the GitHub </a:t>
            </a:r>
            <a:r>
              <a:rPr lang="en-US" dirty="0" smtClean="0"/>
              <a:t>Hello Word Repo</a:t>
            </a:r>
            <a:endParaRPr lang="en-US" dirty="0" smtClean="0"/>
          </a:p>
          <a:p>
            <a:r>
              <a:rPr lang="en-US" dirty="0" smtClean="0"/>
              <a:t>1:45-2:30 Provision EC2, Elastic Beanstalk and security groups</a:t>
            </a:r>
          </a:p>
          <a:p>
            <a:r>
              <a:rPr lang="en-US" dirty="0"/>
              <a:t>2:30-3:00 install Jenkins with </a:t>
            </a:r>
            <a:r>
              <a:rPr lang="en-US" dirty="0" err="1"/>
              <a:t>Git</a:t>
            </a:r>
            <a:r>
              <a:rPr lang="en-US" dirty="0"/>
              <a:t> and EB plugins</a:t>
            </a:r>
          </a:p>
          <a:p>
            <a:r>
              <a:rPr lang="en-US" dirty="0" smtClean="0"/>
              <a:t>break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3:30-4:30 </a:t>
            </a:r>
          </a:p>
          <a:p>
            <a:pPr lvl="1"/>
            <a:r>
              <a:rPr lang="en-US" dirty="0" smtClean="0"/>
              <a:t>trigger Jenkins builds from GitHub updates via keys,</a:t>
            </a:r>
          </a:p>
          <a:p>
            <a:pPr lvl="1"/>
            <a:r>
              <a:rPr lang="en-US" dirty="0" smtClean="0"/>
              <a:t>trigger deployment from Jenkins to Elastic Beanstalk via keys</a:t>
            </a:r>
          </a:p>
          <a:p>
            <a:r>
              <a:rPr lang="en-US" dirty="0" smtClean="0"/>
              <a:t>4:30-5:00 CI/CD best practices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Con2017-v1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35367</TotalTime>
  <Words>638</Words>
  <Application>Microsoft Macintosh PowerPoint</Application>
  <PresentationFormat>On-screen Show (16:9)</PresentationFormat>
  <Paragraphs>221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Calibri</vt:lpstr>
      <vt:lpstr>Courier</vt:lpstr>
      <vt:lpstr>Courier New</vt:lpstr>
      <vt:lpstr>Helvetica Neue</vt:lpstr>
      <vt:lpstr>Mangal</vt:lpstr>
      <vt:lpstr>Monaco</vt:lpstr>
      <vt:lpstr>Arial</vt:lpstr>
      <vt:lpstr>SecCon2017-v1</vt:lpstr>
      <vt:lpstr>Securing your  DevOps Toolchain in the Cloud</vt:lpstr>
      <vt:lpstr>Prerequisites</vt:lpstr>
      <vt:lpstr>Python Prep (for local testing)</vt:lpstr>
      <vt:lpstr>About Me</vt:lpstr>
      <vt:lpstr>In this workshop we will</vt:lpstr>
      <vt:lpstr>Continuous Integration / Continuous Delivery</vt:lpstr>
      <vt:lpstr>Our Continuous Delivery Pipeline</vt:lpstr>
      <vt:lpstr>In this workshop is not</vt:lpstr>
      <vt:lpstr>Agenda</vt:lpstr>
      <vt:lpstr>Get the app source code from GitHub</vt:lpstr>
      <vt:lpstr>Get the app running locally</vt:lpstr>
      <vt:lpstr>Test application locally</vt:lpstr>
      <vt:lpstr>Our Continuous Delivery Pipeline</vt:lpstr>
      <vt:lpstr>AWS console</vt:lpstr>
      <vt:lpstr>Elastic Beanstalk: Provision</vt:lpstr>
      <vt:lpstr>IAM: Provision EB User</vt:lpstr>
      <vt:lpstr>Our Continuous Delivery Pipeline</vt:lpstr>
      <vt:lpstr>EC2: security group</vt:lpstr>
      <vt:lpstr>EC2: launch EC2 instance</vt:lpstr>
      <vt:lpstr>AWS: launch EC2 instance</vt:lpstr>
      <vt:lpstr>Select a free tier eligible instance type, launch</vt:lpstr>
      <vt:lpstr>Create key pair &amp; launch</vt:lpstr>
      <vt:lpstr>~/.ssh/config shortcut</vt:lpstr>
      <vt:lpstr>Login!</vt:lpstr>
      <vt:lpstr>Jenkins </vt:lpstr>
      <vt:lpstr>Jenkins: installation</vt:lpstr>
      <vt:lpstr>If you get Java8 errors</vt:lpstr>
      <vt:lpstr>Jenkins: Login</vt:lpstr>
      <vt:lpstr>Jenkins: Plugins</vt:lpstr>
      <vt:lpstr>Our Continuous Delivery Pipeline</vt:lpstr>
      <vt:lpstr>Create a build job</vt:lpstr>
      <vt:lpstr>Create a key pair</vt:lpstr>
      <vt:lpstr>Github: Deploy key</vt:lpstr>
      <vt:lpstr>Apply Public Key to Github</vt:lpstr>
      <vt:lpstr>Apply Private Key to Jenkins Job</vt:lpstr>
      <vt:lpstr>Our Continuous Delivery Pipeline</vt:lpstr>
      <vt:lpstr>Jenkins: deploy to EB post build</vt:lpstr>
      <vt:lpstr>Artifact Management</vt:lpstr>
      <vt:lpstr>Before you go</vt:lpstr>
      <vt:lpstr>Read more</vt:lpstr>
      <vt:lpstr>PowerPoint Presentation</vt:lpstr>
    </vt:vector>
  </TitlesOfParts>
  <Company>Cisco Systems, Inc.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KC Udoh</dc:creator>
  <dc:description>Cisco Confidential</dc:description>
  <cp:lastModifiedBy>Tony Rice</cp:lastModifiedBy>
  <cp:revision>128</cp:revision>
  <cp:lastPrinted>2017-10-14T03:58:56Z</cp:lastPrinted>
  <dcterms:created xsi:type="dcterms:W3CDTF">2011-09-11T03:54:45Z</dcterms:created>
  <dcterms:modified xsi:type="dcterms:W3CDTF">2017-10-14T18:28:19Z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trice</vt:lpwstr>
  </property>
  <property fmtid="{D5CDD505-2E9C-101B-9397-08002B2CF9AE}" pid="3" name="Offisync_UniqueId">
    <vt:lpwstr>1801582</vt:lpwstr>
  </property>
  <property fmtid="{D5CDD505-2E9C-101B-9397-08002B2CF9AE}" pid="4" name="Offisync_UpdateToken">
    <vt:lpwstr>3</vt:lpwstr>
  </property>
  <property fmtid="{D5CDD505-2E9C-101B-9397-08002B2CF9AE}" pid="5" name="Jive_VersionGuid">
    <vt:lpwstr>ab5b109d-e834-4c6a-97aa-e61d2cb4a35d</vt:lpwstr>
  </property>
  <property fmtid="{D5CDD505-2E9C-101B-9397-08002B2CF9AE}" pid="6" name="Offisync_ProviderInitializationData">
    <vt:lpwstr>https://cisco.jiveon.com</vt:lpwstr>
  </property>
  <property fmtid="{D5CDD505-2E9C-101B-9397-08002B2CF9AE}" pid="7" name="Offisync_ServerID">
    <vt:lpwstr>07841bbc-cd3c-4a76-827f-75a2226890f4</vt:lpwstr>
  </property>
</Properties>
</file>